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8040" r:id="rId3"/>
    <p:sldId id="8034" r:id="rId4"/>
    <p:sldId id="8035" r:id="rId5"/>
    <p:sldId id="325" r:id="rId6"/>
    <p:sldId id="327" r:id="rId7"/>
    <p:sldId id="2132738206" r:id="rId8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153"/>
  </p:normalViewPr>
  <p:slideViewPr>
    <p:cSldViewPr snapToGrid="0">
      <p:cViewPr varScale="1">
        <p:scale>
          <a:sx n="95" d="100"/>
          <a:sy n="95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300AB-B4BB-FE44-8C76-C56C86ADB93E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DE748-B24C-CB4B-BF21-CB4629C50CC3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11970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es esto?</a:t>
            </a:r>
          </a:p>
          <a:p>
            <a:r>
              <a:rPr lang="es-MX" dirty="0"/>
              <a:t>Es que diferentes áreas de una línea de producción generen producto y lo pasen a la siguiente área donde crean otro producto.</a:t>
            </a:r>
          </a:p>
          <a:p>
            <a:endParaRPr lang="es-MX" dirty="0"/>
          </a:p>
          <a:p>
            <a:r>
              <a:rPr lang="es-MX" dirty="0"/>
              <a:t>Pero que pasó? Se empezó a acumular los productos en algunos puntos ya que no tardan el mismo tiempo hacer diferentes piezas de un auto</a:t>
            </a:r>
          </a:p>
          <a:p>
            <a:r>
              <a:rPr lang="es-MX" dirty="0"/>
              <a:t>Entonces, esto provocó que se crearan los almacenes e inventarios</a:t>
            </a:r>
          </a:p>
          <a:p>
            <a:endParaRPr lang="es-MX" dirty="0"/>
          </a:p>
          <a:p>
            <a:r>
              <a:rPr lang="es-MX" dirty="0"/>
              <a:t>Entonces en este modelo lo que hacían era al terminar pasar el producto a la siguiente, ósea generaban un “push”</a:t>
            </a:r>
          </a:p>
        </p:txBody>
      </p:sp>
    </p:spTree>
    <p:extLst>
      <p:ext uri="{BB962C8B-B14F-4D97-AF65-F5344CB8AC3E}">
        <p14:creationId xmlns:p14="http://schemas.microsoft.com/office/powerpoint/2010/main" val="388891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Empujar el trabajo aun y cuando el que tiene que trabajarlo no pueda hacerlo,</a:t>
            </a:r>
          </a:p>
          <a:p>
            <a:r>
              <a:rPr lang="es-MX" err="1"/>
              <a:t>Osea</a:t>
            </a:r>
            <a:r>
              <a:rPr lang="es-MX"/>
              <a:t>, ahí te va yo ya terminé y no me importa si no puedes.</a:t>
            </a:r>
          </a:p>
          <a:p>
            <a:endParaRPr lang="es-MX"/>
          </a:p>
          <a:p>
            <a:r>
              <a:rPr lang="es-MX"/>
              <a:t>que provoca esta manera de trabajar…?</a:t>
            </a:r>
          </a:p>
        </p:txBody>
      </p:sp>
    </p:spTree>
    <p:extLst>
      <p:ext uri="{BB962C8B-B14F-4D97-AF65-F5344CB8AC3E}">
        <p14:creationId xmlns:p14="http://schemas.microsoft.com/office/powerpoint/2010/main" val="110141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b5823b450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b5823b450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Falta de capacidad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Tiempos de entrega altos</a:t>
            </a: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/>
              <a:t>Cuellos de botella en algunas áreas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Esto como se traduce a nosotros?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Si ponemos un escenario donde estén las 3 cosas, donde nos mandaron tantas cosas que se quedaron ahí y ya cuando la quieres tomar ya ni es el mismo pedido, ya hasta se les olvidó que te lo habían pedido, hasta clientes que ya se habían dado de baja.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Entonces que pasó? Quien vio una manera diferente de hacer las cosas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57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Que empezaron a analizar a la competencia en la industria automotriz y observaron la manera de trabajar los procesos del fordismo.</a:t>
            </a:r>
          </a:p>
          <a:p>
            <a:r>
              <a:rPr lang="es-MX"/>
              <a:t>Estos señores un día fueron al mercado y notaron algo interesante</a:t>
            </a:r>
          </a:p>
        </p:txBody>
      </p:sp>
    </p:spTree>
    <p:extLst>
      <p:ext uri="{BB962C8B-B14F-4D97-AF65-F5344CB8AC3E}">
        <p14:creationId xmlns:p14="http://schemas.microsoft.com/office/powerpoint/2010/main" val="77688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4" name="Shape 1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Justo a </a:t>
            </a:r>
            <a:r>
              <a:rPr err="1"/>
              <a:t>tiempo</a:t>
            </a:r>
            <a:r>
              <a:t> o </a:t>
            </a:r>
            <a:r>
              <a:rPr err="1"/>
              <a:t>cuando</a:t>
            </a:r>
            <a:r>
              <a:t> lo </a:t>
            </a:r>
            <a:r>
              <a:rPr err="1"/>
              <a:t>necesitemos</a:t>
            </a:r>
            <a:endParaRPr lang="es-MX"/>
          </a:p>
          <a:p>
            <a:r>
              <a:rPr lang="en-US" err="1"/>
              <a:t>Esto</a:t>
            </a:r>
            <a:r>
              <a:rPr lang="en-US"/>
              <a:t> a </a:t>
            </a:r>
            <a:r>
              <a:rPr lang="en-US" err="1"/>
              <a:t>diferencia</a:t>
            </a:r>
            <a:r>
              <a:rPr lang="en-US"/>
              <a:t> del “just in case” lo que </a:t>
            </a:r>
            <a:r>
              <a:rPr lang="en-US" err="1"/>
              <a:t>hace</a:t>
            </a:r>
            <a:r>
              <a:rPr lang="en-US"/>
              <a:t> </a:t>
            </a:r>
            <a:r>
              <a:rPr lang="en-US" err="1"/>
              <a:t>esque</a:t>
            </a:r>
            <a:r>
              <a:rPr lang="en-US"/>
              <a:t> se </a:t>
            </a:r>
            <a:r>
              <a:rPr lang="en-US" err="1"/>
              <a:t>redujo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inventario</a:t>
            </a:r>
            <a:r>
              <a:rPr lang="en-US"/>
              <a:t> y se </a:t>
            </a:r>
            <a:r>
              <a:rPr lang="en-US" err="1"/>
              <a:t>comienza</a:t>
            </a:r>
            <a:r>
              <a:rPr lang="en-US"/>
              <a:t> a </a:t>
            </a:r>
            <a:r>
              <a:rPr lang="en-US" err="1"/>
              <a:t>trabajar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demanda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lugar</a:t>
            </a:r>
            <a:r>
              <a:rPr lang="en-US"/>
              <a:t> de que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esten</a:t>
            </a:r>
            <a:r>
              <a:rPr lang="en-US"/>
              <a:t> </a:t>
            </a:r>
            <a:r>
              <a:rPr lang="en-US" err="1"/>
              <a:t>asignando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trabajo. </a:t>
            </a:r>
            <a:r>
              <a:rPr lang="en-US" err="1"/>
              <a:t>nosotros</a:t>
            </a:r>
            <a:r>
              <a:rPr lang="en-US"/>
              <a:t> </a:t>
            </a:r>
            <a:r>
              <a:rPr lang="en-US" err="1"/>
              <a:t>vamos</a:t>
            </a:r>
            <a:r>
              <a:rPr lang="en-US"/>
              <a:t> y </a:t>
            </a:r>
            <a:r>
              <a:rPr lang="en-US" err="1"/>
              <a:t>tomamos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trabajo</a:t>
            </a:r>
          </a:p>
          <a:p>
            <a:endParaRPr lang="en-US"/>
          </a:p>
          <a:p>
            <a:r>
              <a:rPr lang="en-US"/>
              <a:t>A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se le llama?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Cuando tenga capacidad voy y tomo trabajo.</a:t>
            </a:r>
          </a:p>
          <a:p>
            <a:endParaRPr lang="es-MX"/>
          </a:p>
          <a:p>
            <a:r>
              <a:rPr lang="es-MX"/>
              <a:t>Dudas?</a:t>
            </a:r>
          </a:p>
          <a:p>
            <a:endParaRPr lang="es-MX"/>
          </a:p>
          <a:p>
            <a:r>
              <a:rPr lang="es-MX"/>
              <a:t>Que es </a:t>
            </a:r>
            <a:r>
              <a:rPr lang="es-MX" err="1"/>
              <a:t>push</a:t>
            </a:r>
            <a:r>
              <a:rPr lang="es-MX"/>
              <a:t>?</a:t>
            </a:r>
          </a:p>
          <a:p>
            <a:r>
              <a:rPr lang="es-MX"/>
              <a:t>Que es </a:t>
            </a:r>
            <a:r>
              <a:rPr lang="es-MX" err="1"/>
              <a:t>pull</a:t>
            </a:r>
            <a:r>
              <a:rPr lang="es-MX"/>
              <a:t>?</a:t>
            </a:r>
          </a:p>
          <a:p>
            <a:endParaRPr lang="es-MX"/>
          </a:p>
          <a:p>
            <a:r>
              <a:rPr lang="es-MX"/>
              <a:t>(Hora </a:t>
            </a:r>
            <a:r>
              <a:rPr lang="es-MX" err="1"/>
              <a:t>aprox</a:t>
            </a:r>
            <a:r>
              <a:rPr lang="es-MX"/>
              <a:t> 11:30)</a:t>
            </a:r>
          </a:p>
        </p:txBody>
      </p:sp>
    </p:spTree>
    <p:extLst>
      <p:ext uri="{BB962C8B-B14F-4D97-AF65-F5344CB8AC3E}">
        <p14:creationId xmlns:p14="http://schemas.microsoft.com/office/powerpoint/2010/main" val="278769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9B64-481A-752C-6BE1-7A65225B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815D9-10ED-07AA-5CF3-05D44A4E6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73BF7-2542-B032-E9FE-4ACBCA15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B0C32-DB1C-D5D8-E3C5-CFF6A4D9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AA51D-9AE9-2562-1657-BA67424D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37771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2CA6-E981-A365-9EEC-07DFFE169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9E44A-75D0-A2F8-8C8A-8E152F756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03DA1-9055-6B9A-C03B-342CA808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A43B-7D64-D470-27E4-9329720A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D4439-DE43-C36B-2BFE-EF94D6D2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0179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AAD6B-AF62-07B8-1C6F-9C9EFDE91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80D14-1E65-F616-20C6-44724C334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C87F5-E150-CFD2-BB4F-01C84178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6A52B-72E9-7BE4-748F-EE1121B42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FAB78-304C-90E9-D8DE-90876C02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98857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/>
          <p:nvPr/>
        </p:nvSpPr>
        <p:spPr>
          <a:xfrm flipH="1">
            <a:off x="0" y="0"/>
            <a:ext cx="12192000" cy="5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295" name="Google Shape;295;p37"/>
          <p:cNvSpPr/>
          <p:nvPr/>
        </p:nvSpPr>
        <p:spPr>
          <a:xfrm flipH="1">
            <a:off x="0" y="6279200"/>
            <a:ext cx="12192000" cy="57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262906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2340718" y="846100"/>
            <a:ext cx="7510400" cy="18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subTitle" idx="1"/>
          </p:nvPr>
        </p:nvSpPr>
        <p:spPr>
          <a:xfrm>
            <a:off x="2340884" y="2724800"/>
            <a:ext cx="75104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4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11688800" y="0"/>
            <a:ext cx="5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290" name="Google Shape;290;p36"/>
          <p:cNvSpPr/>
          <p:nvPr/>
        </p:nvSpPr>
        <p:spPr>
          <a:xfrm rot="-5400000">
            <a:off x="10182800" y="4848800"/>
            <a:ext cx="3515200" cy="5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291" name="Google Shape;291;p36"/>
          <p:cNvSpPr/>
          <p:nvPr/>
        </p:nvSpPr>
        <p:spPr>
          <a:xfrm>
            <a:off x="-133" y="0"/>
            <a:ext cx="5032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292" name="Google Shape;292;p36"/>
          <p:cNvSpPr/>
          <p:nvPr/>
        </p:nvSpPr>
        <p:spPr>
          <a:xfrm rot="-5400000">
            <a:off x="-1506134" y="4848800"/>
            <a:ext cx="3515200" cy="5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26363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952233" y="593366"/>
            <a:ext cx="102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1"/>
          <p:cNvSpPr/>
          <p:nvPr/>
        </p:nvSpPr>
        <p:spPr>
          <a:xfrm rot="-5400000">
            <a:off x="10182800" y="4848800"/>
            <a:ext cx="3515200" cy="5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261" name="Google Shape;261;p31"/>
          <p:cNvSpPr/>
          <p:nvPr/>
        </p:nvSpPr>
        <p:spPr>
          <a:xfrm>
            <a:off x="0" y="6279500"/>
            <a:ext cx="11688800" cy="57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262" name="Google Shape;262;p31"/>
          <p:cNvSpPr/>
          <p:nvPr/>
        </p:nvSpPr>
        <p:spPr>
          <a:xfrm rot="-5400000">
            <a:off x="10264000" y="1414848"/>
            <a:ext cx="3352800" cy="5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659477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952233" y="593366"/>
            <a:ext cx="102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0" y="6279500"/>
            <a:ext cx="11688800" cy="5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266" name="Google Shape;266;p32"/>
          <p:cNvSpPr/>
          <p:nvPr/>
        </p:nvSpPr>
        <p:spPr>
          <a:xfrm>
            <a:off x="11688800" y="0"/>
            <a:ext cx="50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79517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449A-3E86-4391-E9D5-71794800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E1FF-9DE8-5F0A-0131-44C8EEA6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D0127-5C15-8EC2-D57D-EBD3EE28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268A0-85C5-8761-629D-A5AABC07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F6DCE-DCDC-6999-EBA0-C5CA37A8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943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B8D5-13A6-7D36-57DF-E4B370BC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B1C8D-4843-8E5F-FE27-79A10C97D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4E85F-E76F-C591-DB5E-662A73F4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F179-03AF-A4DE-5662-1BE44848F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CB033-121B-2D37-7972-9C1D27C7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0373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78E9-CFD4-AC07-8DED-ECFEC684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294DC-E2D0-94FA-094D-DCE13C3FF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A6C02-479B-6C9E-587E-9CB9585F3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716A7-12DE-1F1D-9528-B8CCB829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3174B-299D-0DAC-9CF2-95B0114B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CAA52-2E09-E4D0-027C-73345026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430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0D81-04D5-784C-D6D4-314AAD69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6B6C7-96CC-A935-D853-6435D49D9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36412-C26E-62A0-F91F-0FB6B1771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61A26-7A9C-118C-C1DB-09FC60F16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E8EE6-1A92-5C11-8CAF-203A64C97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913F9-B9FA-74A6-7ECD-DA006047C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C7B6DF-F1DE-FBDC-DB01-A51B3A30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D8DD6-448A-FE52-E2B1-CD220CEA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5750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EFB6-A3BF-53A0-B3AA-DAEAC8C9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F13FE-4FF9-0F70-AED4-87AEAC56D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55CEC-903E-27B0-A827-403349938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A53DF-3337-4995-2A9D-2AA5572E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9516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F1F71-ED04-2EBF-E3A9-6744A01C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E888D-D091-59BC-D0AE-BA537987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E1CE4-2674-30B9-9930-E5D31A0F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673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8352-7F36-C3B8-A59E-A71E95D8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198A-0930-9A0C-A66E-0C6893E9D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0A7F2-102B-5007-9985-CA38FAC02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82C9A-3FFE-8D76-3846-77864D3F9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66B0D-77AF-1874-742A-5341E4C4F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07809-2C08-6A9F-A940-B7EEA092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4261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5CB9-6BC3-BD7A-76AE-E16D9F19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FFF298-2AB3-0883-6A79-43F86A47E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FAA14-BB82-6583-E59C-CBA9BA692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4AAF5-1BA5-725F-7071-93122B68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D23BE-0AD8-73D2-7E4E-F374264C8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D03EE-C383-D9A9-8D53-17005A6E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8839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4CD56-C6F7-0584-F340-F63913DCA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A82E5-A5D4-33E4-1428-1ACFDD0E7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7589-E3D7-A532-E586-9D912CC6F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F284E-3E13-BF46-82AF-F0F6B723BA90}" type="datetimeFigureOut">
              <a:rPr lang="en-MX" smtClean="0"/>
              <a:t>21/08/23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8D465-4405-DBDA-9ECB-459AE9A85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2EC00-EFA1-F669-8E7D-F519C81F2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1D7C7-C6D5-CC43-B63C-A20603C1743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6701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B928-415C-E70A-DB20-098F91C8E9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Push vs Pull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36BD7-D17F-6E59-BCB3-22D432CBC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4830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warehouse.png" descr="warehouse.png">
            <a:extLst>
              <a:ext uri="{FF2B5EF4-FFF2-40B4-BE49-F238E27FC236}">
                <a16:creationId xmlns:a16="http://schemas.microsoft.com/office/drawing/2014/main" id="{7AF009B6-57AA-4A17-ADBF-3533F04A1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362" y="2943348"/>
            <a:ext cx="667347" cy="667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warehouse.png" descr="warehouse.png">
            <a:extLst>
              <a:ext uri="{FF2B5EF4-FFF2-40B4-BE49-F238E27FC236}">
                <a16:creationId xmlns:a16="http://schemas.microsoft.com/office/drawing/2014/main" id="{90B446DD-2410-417B-989C-BD07287EF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47" y="2995339"/>
            <a:ext cx="667347" cy="667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factory.png" descr="factory.png">
            <a:extLst>
              <a:ext uri="{FF2B5EF4-FFF2-40B4-BE49-F238E27FC236}">
                <a16:creationId xmlns:a16="http://schemas.microsoft.com/office/drawing/2014/main" id="{58212DC4-AD87-4899-BD5F-445E4993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5" y="3429000"/>
            <a:ext cx="1422405" cy="1422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car.png" descr="car.png">
            <a:extLst>
              <a:ext uri="{FF2B5EF4-FFF2-40B4-BE49-F238E27FC236}">
                <a16:creationId xmlns:a16="http://schemas.microsoft.com/office/drawing/2014/main" id="{D7DD4DDD-B4DA-4AD8-91E9-88E3222C7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2836" y="3662686"/>
            <a:ext cx="1241809" cy="124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factory.png" descr="factory.png">
            <a:extLst>
              <a:ext uri="{FF2B5EF4-FFF2-40B4-BE49-F238E27FC236}">
                <a16:creationId xmlns:a16="http://schemas.microsoft.com/office/drawing/2014/main" id="{E34022E5-7DD6-4ED4-A4FB-47BC9B062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427" y="3429000"/>
            <a:ext cx="1422405" cy="1422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factory.png" descr="factory.png">
            <a:extLst>
              <a:ext uri="{FF2B5EF4-FFF2-40B4-BE49-F238E27FC236}">
                <a16:creationId xmlns:a16="http://schemas.microsoft.com/office/drawing/2014/main" id="{67537783-9314-495A-9CA6-D327B8C98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798" y="3429000"/>
            <a:ext cx="1422405" cy="1422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warehouse.png" descr="warehouse.png">
            <a:extLst>
              <a:ext uri="{FF2B5EF4-FFF2-40B4-BE49-F238E27FC236}">
                <a16:creationId xmlns:a16="http://schemas.microsoft.com/office/drawing/2014/main" id="{E0CF9CEF-D0C8-4760-BB62-1E8F6EBB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397" y="2951161"/>
            <a:ext cx="667347" cy="667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factory.png" descr="factory.png">
            <a:extLst>
              <a:ext uri="{FF2B5EF4-FFF2-40B4-BE49-F238E27FC236}">
                <a16:creationId xmlns:a16="http://schemas.microsoft.com/office/drawing/2014/main" id="{294D0CBC-2CC0-4BD6-91BD-3757F225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169" y="3429000"/>
            <a:ext cx="1422405" cy="142240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lecha">
            <a:extLst>
              <a:ext uri="{FF2B5EF4-FFF2-40B4-BE49-F238E27FC236}">
                <a16:creationId xmlns:a16="http://schemas.microsoft.com/office/drawing/2014/main" id="{37CE5EB4-5E7B-4BA5-B592-4C0B3BB2EDCA}"/>
              </a:ext>
            </a:extLst>
          </p:cNvPr>
          <p:cNvSpPr/>
          <p:nvPr/>
        </p:nvSpPr>
        <p:spPr>
          <a:xfrm>
            <a:off x="9603705" y="3966090"/>
            <a:ext cx="635001" cy="635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410766"/>
            <a:endParaRPr sz="900">
              <a:solidFill>
                <a:srgbClr val="F1F1F1"/>
              </a:solidFill>
              <a:latin typeface="Arial"/>
            </a:endParaRPr>
          </a:p>
        </p:txBody>
      </p:sp>
      <p:grpSp>
        <p:nvGrpSpPr>
          <p:cNvPr id="11" name="Grupo">
            <a:extLst>
              <a:ext uri="{FF2B5EF4-FFF2-40B4-BE49-F238E27FC236}">
                <a16:creationId xmlns:a16="http://schemas.microsoft.com/office/drawing/2014/main" id="{DAF11980-B48C-4D7C-9692-C9D17C41E3B7}"/>
              </a:ext>
            </a:extLst>
          </p:cNvPr>
          <p:cNvGrpSpPr/>
          <p:nvPr/>
        </p:nvGrpSpPr>
        <p:grpSpPr>
          <a:xfrm>
            <a:off x="2170002" y="3090784"/>
            <a:ext cx="658406" cy="616121"/>
            <a:chOff x="0" y="0"/>
            <a:chExt cx="1316810" cy="1232240"/>
          </a:xfrm>
        </p:grpSpPr>
        <p:pic>
          <p:nvPicPr>
            <p:cNvPr id="12" name="box.png" descr="box.png">
              <a:extLst>
                <a:ext uri="{FF2B5EF4-FFF2-40B4-BE49-F238E27FC236}">
                  <a16:creationId xmlns:a16="http://schemas.microsoft.com/office/drawing/2014/main" id="{4085C7C1-1CB4-4701-A4D1-7510E10E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146" y="198370"/>
              <a:ext cx="654584" cy="654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box.png" descr="box.png">
              <a:extLst>
                <a:ext uri="{FF2B5EF4-FFF2-40B4-BE49-F238E27FC236}">
                  <a16:creationId xmlns:a16="http://schemas.microsoft.com/office/drawing/2014/main" id="{ED932236-03FE-45FF-BD81-BB98A42F9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95818"/>
              <a:ext cx="654583" cy="654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box.png" descr="box.png">
              <a:extLst>
                <a:ext uri="{FF2B5EF4-FFF2-40B4-BE49-F238E27FC236}">
                  <a16:creationId xmlns:a16="http://schemas.microsoft.com/office/drawing/2014/main" id="{4DDB5021-95E2-4CF4-BD44-1C3F7A6F5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146" y="577657"/>
              <a:ext cx="654584" cy="654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box.png" descr="box.png">
              <a:extLst>
                <a:ext uri="{FF2B5EF4-FFF2-40B4-BE49-F238E27FC236}">
                  <a16:creationId xmlns:a16="http://schemas.microsoft.com/office/drawing/2014/main" id="{7354AB03-01EA-4D35-99CE-265E29CB4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228" y="395818"/>
              <a:ext cx="654583" cy="654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box.png" descr="box.png">
              <a:extLst>
                <a:ext uri="{FF2B5EF4-FFF2-40B4-BE49-F238E27FC236}">
                  <a16:creationId xmlns:a16="http://schemas.microsoft.com/office/drawing/2014/main" id="{963DDC6E-587F-4290-812D-B489777E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146" y="0"/>
              <a:ext cx="654584" cy="654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" name="Grupo">
            <a:extLst>
              <a:ext uri="{FF2B5EF4-FFF2-40B4-BE49-F238E27FC236}">
                <a16:creationId xmlns:a16="http://schemas.microsoft.com/office/drawing/2014/main" id="{78A5FE68-B5FD-4A4F-B442-0FFA0921DEEB}"/>
              </a:ext>
            </a:extLst>
          </p:cNvPr>
          <p:cNvGrpSpPr/>
          <p:nvPr/>
        </p:nvGrpSpPr>
        <p:grpSpPr>
          <a:xfrm>
            <a:off x="4656337" y="3137704"/>
            <a:ext cx="658406" cy="616121"/>
            <a:chOff x="0" y="0"/>
            <a:chExt cx="1316810" cy="1232240"/>
          </a:xfrm>
        </p:grpSpPr>
        <p:pic>
          <p:nvPicPr>
            <p:cNvPr id="18" name="box.png" descr="box.png">
              <a:extLst>
                <a:ext uri="{FF2B5EF4-FFF2-40B4-BE49-F238E27FC236}">
                  <a16:creationId xmlns:a16="http://schemas.microsoft.com/office/drawing/2014/main" id="{A0D222F6-44E3-4D0A-97F3-5FFAE516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7146" y="198370"/>
              <a:ext cx="654584" cy="654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box.png" descr="box.png">
              <a:extLst>
                <a:ext uri="{FF2B5EF4-FFF2-40B4-BE49-F238E27FC236}">
                  <a16:creationId xmlns:a16="http://schemas.microsoft.com/office/drawing/2014/main" id="{910F3DE3-6842-44A8-9191-CF560E156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95818"/>
              <a:ext cx="654583" cy="654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box.png" descr="box.png">
              <a:extLst>
                <a:ext uri="{FF2B5EF4-FFF2-40B4-BE49-F238E27FC236}">
                  <a16:creationId xmlns:a16="http://schemas.microsoft.com/office/drawing/2014/main" id="{A8CF2CDD-279D-4E2E-9C7B-376BD9CCD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146" y="577657"/>
              <a:ext cx="654584" cy="6545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box.png" descr="box.png">
              <a:extLst>
                <a:ext uri="{FF2B5EF4-FFF2-40B4-BE49-F238E27FC236}">
                  <a16:creationId xmlns:a16="http://schemas.microsoft.com/office/drawing/2014/main" id="{52F30C4A-0015-4575-9A09-9842B97D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228" y="395818"/>
              <a:ext cx="654583" cy="654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" name="box.png" descr="box.png">
              <a:extLst>
                <a:ext uri="{FF2B5EF4-FFF2-40B4-BE49-F238E27FC236}">
                  <a16:creationId xmlns:a16="http://schemas.microsoft.com/office/drawing/2014/main" id="{1498639E-F4EE-40A9-B9C9-DCEB10A4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146" y="0"/>
              <a:ext cx="654584" cy="654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" name="Grupo">
            <a:extLst>
              <a:ext uri="{FF2B5EF4-FFF2-40B4-BE49-F238E27FC236}">
                <a16:creationId xmlns:a16="http://schemas.microsoft.com/office/drawing/2014/main" id="{FB9A297B-035D-42D5-B7B9-EAF74EB997AB}"/>
              </a:ext>
            </a:extLst>
          </p:cNvPr>
          <p:cNvGrpSpPr/>
          <p:nvPr/>
        </p:nvGrpSpPr>
        <p:grpSpPr>
          <a:xfrm>
            <a:off x="6877256" y="2872712"/>
            <a:ext cx="1241330" cy="1091273"/>
            <a:chOff x="0" y="0"/>
            <a:chExt cx="2482657" cy="2182544"/>
          </a:xfrm>
        </p:grpSpPr>
        <p:grpSp>
          <p:nvGrpSpPr>
            <p:cNvPr id="24" name="Grupo">
              <a:extLst>
                <a:ext uri="{FF2B5EF4-FFF2-40B4-BE49-F238E27FC236}">
                  <a16:creationId xmlns:a16="http://schemas.microsoft.com/office/drawing/2014/main" id="{21208246-202A-4325-A3CE-9626BFD2D916}"/>
                </a:ext>
              </a:extLst>
            </p:cNvPr>
            <p:cNvGrpSpPr/>
            <p:nvPr/>
          </p:nvGrpSpPr>
          <p:grpSpPr>
            <a:xfrm>
              <a:off x="530832" y="529983"/>
              <a:ext cx="1316812" cy="1232241"/>
              <a:chOff x="0" y="0"/>
              <a:chExt cx="1316810" cy="1232240"/>
            </a:xfrm>
          </p:grpSpPr>
          <p:pic>
            <p:nvPicPr>
              <p:cNvPr id="49" name="box.png" descr="box.png">
                <a:extLst>
                  <a:ext uri="{FF2B5EF4-FFF2-40B4-BE49-F238E27FC236}">
                    <a16:creationId xmlns:a16="http://schemas.microsoft.com/office/drawing/2014/main" id="{7EAB65D4-AAE3-44AF-A0AA-CDE63BCE4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46" y="198370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" name="box.png" descr="box.png">
                <a:extLst>
                  <a:ext uri="{FF2B5EF4-FFF2-40B4-BE49-F238E27FC236}">
                    <a16:creationId xmlns:a16="http://schemas.microsoft.com/office/drawing/2014/main" id="{21330904-0B4D-4E02-95B6-FE3523A11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" name="box.png" descr="box.png">
                <a:extLst>
                  <a:ext uri="{FF2B5EF4-FFF2-40B4-BE49-F238E27FC236}">
                    <a16:creationId xmlns:a16="http://schemas.microsoft.com/office/drawing/2014/main" id="{E12CC768-736E-468E-AFC4-C86082545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577657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" name="box.png" descr="box.png">
                <a:extLst>
                  <a:ext uri="{FF2B5EF4-FFF2-40B4-BE49-F238E27FC236}">
                    <a16:creationId xmlns:a16="http://schemas.microsoft.com/office/drawing/2014/main" id="{C4AA7E24-62A6-4F79-8D51-AEB228054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228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" name="box.png" descr="box.png">
                <a:extLst>
                  <a:ext uri="{FF2B5EF4-FFF2-40B4-BE49-F238E27FC236}">
                    <a16:creationId xmlns:a16="http://schemas.microsoft.com/office/drawing/2014/main" id="{1CA77518-8335-4BFD-B7FA-C64FC6E98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0"/>
                <a:ext cx="654584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" name="Grupo">
              <a:extLst>
                <a:ext uri="{FF2B5EF4-FFF2-40B4-BE49-F238E27FC236}">
                  <a16:creationId xmlns:a16="http://schemas.microsoft.com/office/drawing/2014/main" id="{05CC4849-2EA0-4394-A140-4098A7A8B180}"/>
                </a:ext>
              </a:extLst>
            </p:cNvPr>
            <p:cNvGrpSpPr/>
            <p:nvPr/>
          </p:nvGrpSpPr>
          <p:grpSpPr>
            <a:xfrm>
              <a:off x="1165846" y="208123"/>
              <a:ext cx="1316812" cy="1232241"/>
              <a:chOff x="0" y="0"/>
              <a:chExt cx="1316810" cy="1232240"/>
            </a:xfrm>
          </p:grpSpPr>
          <p:pic>
            <p:nvPicPr>
              <p:cNvPr id="44" name="box.png" descr="box.png">
                <a:extLst>
                  <a:ext uri="{FF2B5EF4-FFF2-40B4-BE49-F238E27FC236}">
                    <a16:creationId xmlns:a16="http://schemas.microsoft.com/office/drawing/2014/main" id="{98392F97-EC43-4657-82D3-6EF8AAD6F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46" y="198370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" name="box.png" descr="box.png">
                <a:extLst>
                  <a:ext uri="{FF2B5EF4-FFF2-40B4-BE49-F238E27FC236}">
                    <a16:creationId xmlns:a16="http://schemas.microsoft.com/office/drawing/2014/main" id="{1681F903-3031-492A-9336-2596978B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" name="box.png" descr="box.png">
                <a:extLst>
                  <a:ext uri="{FF2B5EF4-FFF2-40B4-BE49-F238E27FC236}">
                    <a16:creationId xmlns:a16="http://schemas.microsoft.com/office/drawing/2014/main" id="{E9420E98-E19C-4A1F-A50D-05CEB66EB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577657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" name="box.png" descr="box.png">
                <a:extLst>
                  <a:ext uri="{FF2B5EF4-FFF2-40B4-BE49-F238E27FC236}">
                    <a16:creationId xmlns:a16="http://schemas.microsoft.com/office/drawing/2014/main" id="{24EF0D7B-56F0-4453-B89F-84AE11135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228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" name="box.png" descr="box.png">
                <a:extLst>
                  <a:ext uri="{FF2B5EF4-FFF2-40B4-BE49-F238E27FC236}">
                    <a16:creationId xmlns:a16="http://schemas.microsoft.com/office/drawing/2014/main" id="{DCA582A9-21D2-4A8C-B663-C7ADD95A7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0"/>
                <a:ext cx="654584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" name="Grupo">
              <a:extLst>
                <a:ext uri="{FF2B5EF4-FFF2-40B4-BE49-F238E27FC236}">
                  <a16:creationId xmlns:a16="http://schemas.microsoft.com/office/drawing/2014/main" id="{509ADA22-79A7-4AFD-8F33-D79BF069A173}"/>
                </a:ext>
              </a:extLst>
            </p:cNvPr>
            <p:cNvGrpSpPr/>
            <p:nvPr/>
          </p:nvGrpSpPr>
          <p:grpSpPr>
            <a:xfrm>
              <a:off x="261452" y="0"/>
              <a:ext cx="1316812" cy="1232241"/>
              <a:chOff x="0" y="0"/>
              <a:chExt cx="1316810" cy="1232240"/>
            </a:xfrm>
          </p:grpSpPr>
          <p:pic>
            <p:nvPicPr>
              <p:cNvPr id="39" name="box.png" descr="box.png">
                <a:extLst>
                  <a:ext uri="{FF2B5EF4-FFF2-40B4-BE49-F238E27FC236}">
                    <a16:creationId xmlns:a16="http://schemas.microsoft.com/office/drawing/2014/main" id="{7D1E889B-88CE-4512-878D-8EA2132F4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46" y="198370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box.png" descr="box.png">
                <a:extLst>
                  <a:ext uri="{FF2B5EF4-FFF2-40B4-BE49-F238E27FC236}">
                    <a16:creationId xmlns:a16="http://schemas.microsoft.com/office/drawing/2014/main" id="{E548DBB2-4740-4567-AAEF-BF8BD3F1A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box.png" descr="box.png">
                <a:extLst>
                  <a:ext uri="{FF2B5EF4-FFF2-40B4-BE49-F238E27FC236}">
                    <a16:creationId xmlns:a16="http://schemas.microsoft.com/office/drawing/2014/main" id="{A93BAA8A-0573-4A8B-98B5-4DA7B629B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577657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" name="box.png" descr="box.png">
                <a:extLst>
                  <a:ext uri="{FF2B5EF4-FFF2-40B4-BE49-F238E27FC236}">
                    <a16:creationId xmlns:a16="http://schemas.microsoft.com/office/drawing/2014/main" id="{7610809F-FF54-49B6-B9B9-749FE500E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228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" name="box.png" descr="box.png">
                <a:extLst>
                  <a:ext uri="{FF2B5EF4-FFF2-40B4-BE49-F238E27FC236}">
                    <a16:creationId xmlns:a16="http://schemas.microsoft.com/office/drawing/2014/main" id="{37303672-AE15-414F-B965-DF24CB4E4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0"/>
                <a:ext cx="654584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7" name="Grupo">
              <a:extLst>
                <a:ext uri="{FF2B5EF4-FFF2-40B4-BE49-F238E27FC236}">
                  <a16:creationId xmlns:a16="http://schemas.microsoft.com/office/drawing/2014/main" id="{2BD50444-A633-4A26-95E1-E12226A38720}"/>
                </a:ext>
              </a:extLst>
            </p:cNvPr>
            <p:cNvGrpSpPr/>
            <p:nvPr/>
          </p:nvGrpSpPr>
          <p:grpSpPr>
            <a:xfrm>
              <a:off x="0" y="950304"/>
              <a:ext cx="1316811" cy="1232241"/>
              <a:chOff x="0" y="0"/>
              <a:chExt cx="1316810" cy="1232240"/>
            </a:xfrm>
          </p:grpSpPr>
          <p:pic>
            <p:nvPicPr>
              <p:cNvPr id="34" name="box.png" descr="box.png">
                <a:extLst>
                  <a:ext uri="{FF2B5EF4-FFF2-40B4-BE49-F238E27FC236}">
                    <a16:creationId xmlns:a16="http://schemas.microsoft.com/office/drawing/2014/main" id="{9D0ECAF6-2689-439D-8092-19922EF1B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46" y="198370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" name="box.png" descr="box.png">
                <a:extLst>
                  <a:ext uri="{FF2B5EF4-FFF2-40B4-BE49-F238E27FC236}">
                    <a16:creationId xmlns:a16="http://schemas.microsoft.com/office/drawing/2014/main" id="{9231A052-DAF2-48F5-9F12-E57BE738B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" name="box.png" descr="box.png">
                <a:extLst>
                  <a:ext uri="{FF2B5EF4-FFF2-40B4-BE49-F238E27FC236}">
                    <a16:creationId xmlns:a16="http://schemas.microsoft.com/office/drawing/2014/main" id="{C4B8331F-246E-4F08-A233-49484897D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577657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" name="box.png" descr="box.png">
                <a:extLst>
                  <a:ext uri="{FF2B5EF4-FFF2-40B4-BE49-F238E27FC236}">
                    <a16:creationId xmlns:a16="http://schemas.microsoft.com/office/drawing/2014/main" id="{5CFCAEBD-8BCC-460A-A57C-782FE73AE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228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box.png" descr="box.png">
                <a:extLst>
                  <a:ext uri="{FF2B5EF4-FFF2-40B4-BE49-F238E27FC236}">
                    <a16:creationId xmlns:a16="http://schemas.microsoft.com/office/drawing/2014/main" id="{BB71E537-1A9F-41F8-BBBB-38D433F4C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0"/>
                <a:ext cx="654584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8" name="Grupo">
              <a:extLst>
                <a:ext uri="{FF2B5EF4-FFF2-40B4-BE49-F238E27FC236}">
                  <a16:creationId xmlns:a16="http://schemas.microsoft.com/office/drawing/2014/main" id="{53404E2C-D044-46EB-A3DD-138BFDCAA62C}"/>
                </a:ext>
              </a:extLst>
            </p:cNvPr>
            <p:cNvGrpSpPr/>
            <p:nvPr/>
          </p:nvGrpSpPr>
          <p:grpSpPr>
            <a:xfrm>
              <a:off x="1165846" y="950304"/>
              <a:ext cx="1316812" cy="1232241"/>
              <a:chOff x="0" y="0"/>
              <a:chExt cx="1316810" cy="1232240"/>
            </a:xfrm>
          </p:grpSpPr>
          <p:pic>
            <p:nvPicPr>
              <p:cNvPr id="29" name="box.png" descr="box.png">
                <a:extLst>
                  <a:ext uri="{FF2B5EF4-FFF2-40B4-BE49-F238E27FC236}">
                    <a16:creationId xmlns:a16="http://schemas.microsoft.com/office/drawing/2014/main" id="{02179875-51DD-4CC3-89C7-83DBACFFD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146" y="198370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" name="box.png" descr="box.png">
                <a:extLst>
                  <a:ext uri="{FF2B5EF4-FFF2-40B4-BE49-F238E27FC236}">
                    <a16:creationId xmlns:a16="http://schemas.microsoft.com/office/drawing/2014/main" id="{1EC70A8B-1EF7-4D22-AA8A-41517E981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1" name="box.png" descr="box.png">
                <a:extLst>
                  <a:ext uri="{FF2B5EF4-FFF2-40B4-BE49-F238E27FC236}">
                    <a16:creationId xmlns:a16="http://schemas.microsoft.com/office/drawing/2014/main" id="{7D91E956-6FF4-4B73-8374-A017EA268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577657"/>
                <a:ext cx="654584" cy="6545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" name="box.png" descr="box.png">
                <a:extLst>
                  <a:ext uri="{FF2B5EF4-FFF2-40B4-BE49-F238E27FC236}">
                    <a16:creationId xmlns:a16="http://schemas.microsoft.com/office/drawing/2014/main" id="{AFCB0B27-9AD5-44F6-AC19-4B5AABCE1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228" y="395818"/>
                <a:ext cx="654583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" name="box.png" descr="box.png">
                <a:extLst>
                  <a:ext uri="{FF2B5EF4-FFF2-40B4-BE49-F238E27FC236}">
                    <a16:creationId xmlns:a16="http://schemas.microsoft.com/office/drawing/2014/main" id="{582EE696-A5F6-4FEB-BB7A-21B4F2BF9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46" y="0"/>
                <a:ext cx="654584" cy="654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5" name="Google Shape;1112;p54">
            <a:extLst>
              <a:ext uri="{FF2B5EF4-FFF2-40B4-BE49-F238E27FC236}">
                <a16:creationId xmlns:a16="http://schemas.microsoft.com/office/drawing/2014/main" id="{EDDCF678-2900-4C79-863F-76196A0E19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9689" y="799870"/>
            <a:ext cx="4164807" cy="10334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MX" sz="4850" b="1">
                <a:latin typeface="Libre Baskerville" panose="02000000000000000000" pitchFamily="2" charset="0"/>
                <a:ea typeface="+mn-ea"/>
                <a:cs typeface="+mn-cs"/>
              </a:rPr>
              <a:t>Just in case</a:t>
            </a:r>
          </a:p>
        </p:txBody>
      </p:sp>
      <p:sp>
        <p:nvSpPr>
          <p:cNvPr id="57" name="Rectángulo">
            <a:extLst>
              <a:ext uri="{FF2B5EF4-FFF2-40B4-BE49-F238E27FC236}">
                <a16:creationId xmlns:a16="http://schemas.microsoft.com/office/drawing/2014/main" id="{5D5B8FD8-9D20-4A70-997B-DF3CC36FEB77}"/>
              </a:ext>
            </a:extLst>
          </p:cNvPr>
          <p:cNvSpPr/>
          <p:nvPr/>
        </p:nvSpPr>
        <p:spPr>
          <a:xfrm>
            <a:off x="1007847" y="1574894"/>
            <a:ext cx="6713417" cy="84450"/>
          </a:xfrm>
          <a:prstGeom prst="rect">
            <a:avLst/>
          </a:prstGeom>
          <a:solidFill>
            <a:srgbClr val="FE616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96376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17" grpId="0" animBg="1" advAuto="0"/>
      <p:bldP spid="23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1872D8B-2F65-921E-4E08-581A8BD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718" y="2429972"/>
            <a:ext cx="7510400" cy="1869600"/>
          </a:xfrm>
        </p:spPr>
        <p:txBody>
          <a:bodyPr/>
          <a:lstStyle/>
          <a:p>
            <a:r>
              <a:rPr lang="en-US"/>
              <a:t>PUSH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888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B00CC76-182D-DCBF-4164-9E10988D7F7C}"/>
              </a:ext>
            </a:extLst>
          </p:cNvPr>
          <p:cNvCxnSpPr/>
          <p:nvPr/>
        </p:nvCxnSpPr>
        <p:spPr>
          <a:xfrm>
            <a:off x="952234" y="1224643"/>
            <a:ext cx="726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Google Shape;828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s-MX" sz="4850" b="1">
                <a:latin typeface="Libre Baskerville" panose="02000000000000000000" pitchFamily="2" charset="0"/>
                <a:ea typeface="+mn-ea"/>
                <a:cs typeface="+mn-cs"/>
              </a:rPr>
              <a:t>Principales problemas</a:t>
            </a:r>
          </a:p>
        </p:txBody>
      </p:sp>
      <p:sp>
        <p:nvSpPr>
          <p:cNvPr id="829" name="Google Shape;829;p39"/>
          <p:cNvSpPr txBox="1">
            <a:spLocks noGrp="1"/>
          </p:cNvSpPr>
          <p:nvPr>
            <p:ph type="subTitle" idx="4294967295"/>
          </p:nvPr>
        </p:nvSpPr>
        <p:spPr>
          <a:xfrm>
            <a:off x="788949" y="3989140"/>
            <a:ext cx="2946400" cy="6270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buNone/>
            </a:pPr>
            <a:r>
              <a:rPr lang="es-MX" sz="2000">
                <a:latin typeface="+mj-lt"/>
              </a:rPr>
              <a:t>Desperdicio</a:t>
            </a:r>
          </a:p>
        </p:txBody>
      </p:sp>
      <p:sp>
        <p:nvSpPr>
          <p:cNvPr id="831" name="Google Shape;831;p39"/>
          <p:cNvSpPr txBox="1">
            <a:spLocks noGrp="1"/>
          </p:cNvSpPr>
          <p:nvPr>
            <p:ph type="subTitle" idx="4294967295"/>
          </p:nvPr>
        </p:nvSpPr>
        <p:spPr>
          <a:xfrm>
            <a:off x="4423749" y="3989140"/>
            <a:ext cx="2946400" cy="6270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buNone/>
            </a:pPr>
            <a:r>
              <a:rPr lang="es-MX" sz="2000">
                <a:latin typeface="+mj-lt"/>
              </a:rPr>
              <a:t>Tiempos de espera</a:t>
            </a:r>
          </a:p>
        </p:txBody>
      </p:sp>
      <p:sp>
        <p:nvSpPr>
          <p:cNvPr id="833" name="Google Shape;833;p39"/>
          <p:cNvSpPr txBox="1">
            <a:spLocks noGrp="1"/>
          </p:cNvSpPr>
          <p:nvPr>
            <p:ph type="subTitle" idx="4294967295"/>
          </p:nvPr>
        </p:nvSpPr>
        <p:spPr>
          <a:xfrm>
            <a:off x="8058549" y="3989140"/>
            <a:ext cx="2946400" cy="62706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buNone/>
            </a:pPr>
            <a:r>
              <a:rPr lang="es-MX" sz="2000">
                <a:latin typeface="+mj-lt"/>
              </a:rPr>
              <a:t>Cuellos de botella</a:t>
            </a:r>
          </a:p>
        </p:txBody>
      </p:sp>
      <p:pic>
        <p:nvPicPr>
          <p:cNvPr id="3" name="Gráfico 2" descr="Basura con relleno sólido">
            <a:extLst>
              <a:ext uri="{FF2B5EF4-FFF2-40B4-BE49-F238E27FC236}">
                <a16:creationId xmlns:a16="http://schemas.microsoft.com/office/drawing/2014/main" id="{4876D776-EBB9-467B-B20E-581605DC0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9815" y="2365419"/>
            <a:ext cx="1504878" cy="1504878"/>
          </a:xfrm>
          <a:prstGeom prst="rect">
            <a:avLst/>
          </a:prstGeom>
        </p:spPr>
      </p:pic>
      <p:pic>
        <p:nvPicPr>
          <p:cNvPr id="5" name="Gráfico 4" descr="Reloj con relleno sólido">
            <a:extLst>
              <a:ext uri="{FF2B5EF4-FFF2-40B4-BE49-F238E27FC236}">
                <a16:creationId xmlns:a16="http://schemas.microsoft.com/office/drawing/2014/main" id="{ABC7EF7F-C660-4166-95DF-5D151FCB1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3329" y="2365419"/>
            <a:ext cx="1504878" cy="1504878"/>
          </a:xfrm>
          <a:prstGeom prst="rect">
            <a:avLst/>
          </a:prstGeom>
        </p:spPr>
      </p:pic>
      <p:pic>
        <p:nvPicPr>
          <p:cNvPr id="9" name="Imagen 8" descr="Flecha&#10;&#10;Descripción generada automáticamente">
            <a:extLst>
              <a:ext uri="{FF2B5EF4-FFF2-40B4-BE49-F238E27FC236}">
                <a16:creationId xmlns:a16="http://schemas.microsoft.com/office/drawing/2014/main" id="{E7041406-A469-4D8B-A8FD-F9D555F10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844" y="2433601"/>
            <a:ext cx="1368514" cy="13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4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B3EE598D-3BD8-5315-2F4F-9A2F0C87A8F3}"/>
              </a:ext>
            </a:extLst>
          </p:cNvPr>
          <p:cNvSpPr/>
          <p:nvPr/>
        </p:nvSpPr>
        <p:spPr>
          <a:xfrm>
            <a:off x="7273967" y="2023342"/>
            <a:ext cx="3571218" cy="3571200"/>
          </a:xfrm>
          <a:prstGeom prst="flowChartConnector">
            <a:avLst/>
          </a:prstGeom>
          <a:noFill/>
          <a:ln>
            <a:solidFill>
              <a:srgbClr val="EE3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900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AC79C85F-69B9-1B9C-FA1B-042F5CA45742}"/>
              </a:ext>
            </a:extLst>
          </p:cNvPr>
          <p:cNvSpPr/>
          <p:nvPr/>
        </p:nvSpPr>
        <p:spPr>
          <a:xfrm>
            <a:off x="1695462" y="2023342"/>
            <a:ext cx="3571218" cy="3571200"/>
          </a:xfrm>
          <a:prstGeom prst="flowChartConnector">
            <a:avLst/>
          </a:prstGeom>
          <a:noFill/>
          <a:ln>
            <a:solidFill>
              <a:srgbClr val="EE3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900"/>
          </a:p>
        </p:txBody>
      </p:sp>
      <p:sp>
        <p:nvSpPr>
          <p:cNvPr id="1199" name="Kiichiro Toyoda"/>
          <p:cNvSpPr txBox="1">
            <a:spLocks noGrp="1"/>
          </p:cNvSpPr>
          <p:nvPr>
            <p:ph type="ctrTitle" idx="4294967295"/>
          </p:nvPr>
        </p:nvSpPr>
        <p:spPr>
          <a:xfrm>
            <a:off x="865958" y="865281"/>
            <a:ext cx="4968787" cy="8316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14732">
              <a:defRPr sz="10266"/>
            </a:lvl1pPr>
          </a:lstStyle>
          <a:p>
            <a:r>
              <a:rPr lang="es-MX" sz="4800" b="1">
                <a:solidFill>
                  <a:schemeClr val="accent4"/>
                </a:solidFill>
                <a:latin typeface="Libre Baskerville" panose="02000000000000000000" pitchFamily="2" charset="0"/>
              </a:rPr>
              <a:t>Kiichiro Toyoda</a:t>
            </a:r>
          </a:p>
        </p:txBody>
      </p:sp>
      <p:pic>
        <p:nvPicPr>
          <p:cNvPr id="1200" name="Imagen" descr="Imagen"/>
          <p:cNvPicPr>
            <a:picLocks noChangeAspect="1"/>
          </p:cNvPicPr>
          <p:nvPr/>
        </p:nvPicPr>
        <p:blipFill rotWithShape="1">
          <a:blip r:embed="rId3"/>
          <a:srcRect l="-342" t="6617" r="342" b="15709"/>
          <a:stretch/>
        </p:blipFill>
        <p:spPr>
          <a:xfrm>
            <a:off x="1608939" y="1956863"/>
            <a:ext cx="3482823" cy="3559629"/>
          </a:xfrm>
          <a:prstGeom prst="ellipse">
            <a:avLst/>
          </a:prstGeom>
          <a:ln w="12700">
            <a:miter lim="400000"/>
          </a:ln>
        </p:spPr>
      </p:pic>
      <p:pic>
        <p:nvPicPr>
          <p:cNvPr id="1201" name="Imagen" descr="Imagen"/>
          <p:cNvPicPr>
            <a:picLocks noChangeAspect="1"/>
          </p:cNvPicPr>
          <p:nvPr/>
        </p:nvPicPr>
        <p:blipFill rotWithShape="1">
          <a:blip r:embed="rId4"/>
          <a:srcRect l="40149" r="5383" b="20509"/>
          <a:stretch/>
        </p:blipFill>
        <p:spPr>
          <a:xfrm>
            <a:off x="7159668" y="1956863"/>
            <a:ext cx="3482823" cy="3559629"/>
          </a:xfrm>
          <a:prstGeom prst="ellipse">
            <a:avLst/>
          </a:prstGeom>
          <a:ln w="12700">
            <a:miter lim="400000"/>
          </a:ln>
        </p:spPr>
      </p:pic>
      <p:sp>
        <p:nvSpPr>
          <p:cNvPr id="1202" name="Taiichi Ohno"/>
          <p:cNvSpPr txBox="1"/>
          <p:nvPr/>
        </p:nvSpPr>
        <p:spPr>
          <a:xfrm>
            <a:off x="6628800" y="865525"/>
            <a:ext cx="4544558" cy="831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5719" tIns="35719" rIns="35719" bIns="35719" anchor="ctr">
            <a:normAutofit/>
          </a:bodyPr>
          <a:lstStyle>
            <a:lvl1pPr defTabSz="714732">
              <a:defRPr sz="10266">
                <a:solidFill>
                  <a:srgbClr val="FFFFFF"/>
                </a:solidFill>
              </a:defRPr>
            </a:lvl1pPr>
          </a:lstStyle>
          <a:p>
            <a:r>
              <a:rPr sz="4800" b="1">
                <a:solidFill>
                  <a:schemeClr val="tx1"/>
                </a:solidFill>
                <a:latin typeface="Libre Baskerville" panose="02000000000000000000" pitchFamily="2" charset="0"/>
              </a:rPr>
              <a:t>Taiichi Ohno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factory.png" descr="facto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2" y="2867347"/>
            <a:ext cx="1422405" cy="1422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car.png" descr="c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853" y="3101032"/>
            <a:ext cx="1241809" cy="124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factory.png" descr="facto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443" y="2867347"/>
            <a:ext cx="1422405" cy="1422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factory.png" descr="facto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14" y="2867347"/>
            <a:ext cx="1422405" cy="1422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factory.png" descr="facto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186" y="2867347"/>
            <a:ext cx="1422405" cy="1422405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Flecha"/>
          <p:cNvSpPr/>
          <p:nvPr/>
        </p:nvSpPr>
        <p:spPr>
          <a:xfrm>
            <a:off x="9428722" y="3404436"/>
            <a:ext cx="635001" cy="635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410766"/>
            <a:endParaRPr sz="900">
              <a:solidFill>
                <a:srgbClr val="F1F1F1"/>
              </a:solidFill>
              <a:latin typeface="Arial"/>
            </a:endParaRPr>
          </a:p>
        </p:txBody>
      </p:sp>
      <p:sp>
        <p:nvSpPr>
          <p:cNvPr id="1216" name="Just in time"/>
          <p:cNvSpPr txBox="1"/>
          <p:nvPr/>
        </p:nvSpPr>
        <p:spPr>
          <a:xfrm>
            <a:off x="827054" y="727140"/>
            <a:ext cx="4429613" cy="831111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>
              <a:buClr>
                <a:schemeClr val="dk1"/>
              </a:buClr>
              <a:buSzPts val="3600"/>
              <a:buFont typeface="Raleway Thin"/>
              <a:defRPr sz="9700" b="1" kern="1200">
                <a:solidFill>
                  <a:srgbClr val="0097A7"/>
                </a:solidFill>
                <a:latin typeface="Raleway Thin" pitchFamily="2" charset="0"/>
                <a:sym typeface="Raleway Thin"/>
              </a:defRPr>
            </a:lvl1pPr>
            <a:lvl2pPr lvl="1" algn="l">
              <a:buClr>
                <a:schemeClr val="dk1"/>
              </a:buClr>
              <a:buSzPts val="2800"/>
              <a:buFont typeface="Arial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buClr>
                <a:schemeClr val="dk1"/>
              </a:buClr>
              <a:buSzPts val="2800"/>
              <a:buFont typeface="Arial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buClr>
                <a:schemeClr val="dk1"/>
              </a:buClr>
              <a:buSzPts val="2800"/>
              <a:buFont typeface="Arial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buClr>
                <a:schemeClr val="dk1"/>
              </a:buClr>
              <a:buSzPts val="2800"/>
              <a:buFont typeface="Arial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buClr>
                <a:schemeClr val="dk1"/>
              </a:buClr>
              <a:buSzPts val="2800"/>
              <a:buFont typeface="Arial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buClr>
                <a:schemeClr val="dk1"/>
              </a:buClr>
              <a:buSzPts val="2800"/>
              <a:buFont typeface="Arial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buClr>
                <a:schemeClr val="dk1"/>
              </a:buClr>
              <a:buSzPts val="2800"/>
              <a:buFont typeface="Arial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buClr>
                <a:schemeClr val="dk1"/>
              </a:buClr>
              <a:buSzPts val="2800"/>
              <a:buFont typeface="Arial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sz="4850">
                <a:solidFill>
                  <a:schemeClr val="tx1"/>
                </a:solidFill>
                <a:latin typeface="Libre Baskerville" panose="02000000000000000000" pitchFamily="2" charset="0"/>
              </a:rPr>
              <a:t>Just in time</a:t>
            </a:r>
          </a:p>
        </p:txBody>
      </p:sp>
      <p:grpSp>
        <p:nvGrpSpPr>
          <p:cNvPr id="1221" name="Grupo"/>
          <p:cNvGrpSpPr/>
          <p:nvPr/>
        </p:nvGrpSpPr>
        <p:grpSpPr>
          <a:xfrm>
            <a:off x="1630194" y="2629995"/>
            <a:ext cx="1022500" cy="838273"/>
            <a:chOff x="0" y="0"/>
            <a:chExt cx="2044998" cy="1676543"/>
          </a:xfrm>
        </p:grpSpPr>
        <p:grpSp>
          <p:nvGrpSpPr>
            <p:cNvPr id="1219" name="Grupo"/>
            <p:cNvGrpSpPr/>
            <p:nvPr/>
          </p:nvGrpSpPr>
          <p:grpSpPr>
            <a:xfrm>
              <a:off x="0" y="539762"/>
              <a:ext cx="2044999" cy="1136782"/>
              <a:chOff x="0" y="0"/>
              <a:chExt cx="2044998" cy="1136780"/>
            </a:xfrm>
          </p:grpSpPr>
          <p:pic>
            <p:nvPicPr>
              <p:cNvPr id="1217" name="handle.png" descr="handle.png"/>
              <p:cNvPicPr>
                <a:picLocks noChangeAspect="1"/>
              </p:cNvPicPr>
              <p:nvPr/>
            </p:nvPicPr>
            <p:blipFill>
              <a:blip r:embed="rId5"/>
              <a:srcRect l="22908" t="35400" r="25996"/>
              <a:stretch>
                <a:fillRect/>
              </a:stretch>
            </p:blipFill>
            <p:spPr>
              <a:xfrm rot="16200000" flipH="1">
                <a:off x="757996" y="-150221"/>
                <a:ext cx="1136782" cy="14372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8" name="box.png" descr="box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174591"/>
                <a:ext cx="787496" cy="7874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20" name="Flecha"/>
            <p:cNvSpPr/>
            <p:nvPr/>
          </p:nvSpPr>
          <p:spPr>
            <a:xfrm>
              <a:off x="448340" y="0"/>
              <a:ext cx="1270001" cy="456150"/>
            </a:xfrm>
            <a:prstGeom prst="rightArrow">
              <a:avLst>
                <a:gd name="adj1" fmla="val 32000"/>
                <a:gd name="adj2" fmla="val 178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/>
              <a:endParaRPr sz="900">
                <a:solidFill>
                  <a:srgbClr val="F1F1F1"/>
                </a:solidFill>
                <a:latin typeface="Arial"/>
              </a:endParaRPr>
            </a:p>
          </p:txBody>
        </p:sp>
      </p:grpSp>
      <p:grpSp>
        <p:nvGrpSpPr>
          <p:cNvPr id="1226" name="Grupo"/>
          <p:cNvGrpSpPr/>
          <p:nvPr/>
        </p:nvGrpSpPr>
        <p:grpSpPr>
          <a:xfrm>
            <a:off x="4138160" y="2629995"/>
            <a:ext cx="1022500" cy="838273"/>
            <a:chOff x="0" y="0"/>
            <a:chExt cx="2044998" cy="1676543"/>
          </a:xfrm>
        </p:grpSpPr>
        <p:grpSp>
          <p:nvGrpSpPr>
            <p:cNvPr id="1224" name="Grupo"/>
            <p:cNvGrpSpPr/>
            <p:nvPr/>
          </p:nvGrpSpPr>
          <p:grpSpPr>
            <a:xfrm>
              <a:off x="0" y="539762"/>
              <a:ext cx="2044999" cy="1136782"/>
              <a:chOff x="0" y="0"/>
              <a:chExt cx="2044998" cy="1136780"/>
            </a:xfrm>
          </p:grpSpPr>
          <p:pic>
            <p:nvPicPr>
              <p:cNvPr id="1222" name="handle.png" descr="handle.png"/>
              <p:cNvPicPr>
                <a:picLocks noChangeAspect="1"/>
              </p:cNvPicPr>
              <p:nvPr/>
            </p:nvPicPr>
            <p:blipFill>
              <a:blip r:embed="rId5"/>
              <a:srcRect l="22908" t="35400" r="25996"/>
              <a:stretch>
                <a:fillRect/>
              </a:stretch>
            </p:blipFill>
            <p:spPr>
              <a:xfrm rot="16200000" flipH="1">
                <a:off x="757996" y="-150221"/>
                <a:ext cx="1136782" cy="14372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23" name="box.png" descr="box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174591"/>
                <a:ext cx="787496" cy="7874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25" name="Flecha"/>
            <p:cNvSpPr/>
            <p:nvPr/>
          </p:nvSpPr>
          <p:spPr>
            <a:xfrm>
              <a:off x="448340" y="0"/>
              <a:ext cx="1270001" cy="456150"/>
            </a:xfrm>
            <a:prstGeom prst="rightArrow">
              <a:avLst>
                <a:gd name="adj1" fmla="val 32000"/>
                <a:gd name="adj2" fmla="val 178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/>
              <a:endParaRPr sz="900">
                <a:solidFill>
                  <a:srgbClr val="F1F1F1"/>
                </a:solidFill>
                <a:latin typeface="Arial"/>
              </a:endParaRPr>
            </a:p>
          </p:txBody>
        </p:sp>
      </p:grpSp>
      <p:grpSp>
        <p:nvGrpSpPr>
          <p:cNvPr id="1231" name="Grupo"/>
          <p:cNvGrpSpPr/>
          <p:nvPr/>
        </p:nvGrpSpPr>
        <p:grpSpPr>
          <a:xfrm>
            <a:off x="6722179" y="2629995"/>
            <a:ext cx="1022500" cy="838273"/>
            <a:chOff x="0" y="0"/>
            <a:chExt cx="2044998" cy="1676543"/>
          </a:xfrm>
        </p:grpSpPr>
        <p:grpSp>
          <p:nvGrpSpPr>
            <p:cNvPr id="1229" name="Grupo"/>
            <p:cNvGrpSpPr/>
            <p:nvPr/>
          </p:nvGrpSpPr>
          <p:grpSpPr>
            <a:xfrm>
              <a:off x="0" y="539762"/>
              <a:ext cx="2044999" cy="1136782"/>
              <a:chOff x="0" y="0"/>
              <a:chExt cx="2044998" cy="1136780"/>
            </a:xfrm>
          </p:grpSpPr>
          <p:pic>
            <p:nvPicPr>
              <p:cNvPr id="1227" name="handle.png" descr="handle.png"/>
              <p:cNvPicPr>
                <a:picLocks noChangeAspect="1"/>
              </p:cNvPicPr>
              <p:nvPr/>
            </p:nvPicPr>
            <p:blipFill>
              <a:blip r:embed="rId5"/>
              <a:srcRect l="22908" t="35400" r="25996"/>
              <a:stretch>
                <a:fillRect/>
              </a:stretch>
            </p:blipFill>
            <p:spPr>
              <a:xfrm rot="16200000" flipH="1">
                <a:off x="757996" y="-150221"/>
                <a:ext cx="1136782" cy="14372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28" name="box.png" descr="box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174591"/>
                <a:ext cx="787496" cy="7874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230" name="Flecha"/>
            <p:cNvSpPr/>
            <p:nvPr/>
          </p:nvSpPr>
          <p:spPr>
            <a:xfrm>
              <a:off x="448340" y="0"/>
              <a:ext cx="1270001" cy="456150"/>
            </a:xfrm>
            <a:prstGeom prst="rightArrow">
              <a:avLst>
                <a:gd name="adj1" fmla="val 32000"/>
                <a:gd name="adj2" fmla="val 17818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410766"/>
              <a:endParaRPr sz="900">
                <a:solidFill>
                  <a:srgbClr val="F1F1F1"/>
                </a:solidFill>
                <a:latin typeface="Arial"/>
              </a:endParaRPr>
            </a:p>
          </p:txBody>
        </p:sp>
      </p:grpSp>
      <p:sp>
        <p:nvSpPr>
          <p:cNvPr id="24" name="Rectángulo">
            <a:extLst>
              <a:ext uri="{FF2B5EF4-FFF2-40B4-BE49-F238E27FC236}">
                <a16:creationId xmlns:a16="http://schemas.microsoft.com/office/drawing/2014/main" id="{E8899580-957F-46B5-83A1-2EC50109B1C9}"/>
              </a:ext>
            </a:extLst>
          </p:cNvPr>
          <p:cNvSpPr/>
          <p:nvPr/>
        </p:nvSpPr>
        <p:spPr>
          <a:xfrm>
            <a:off x="1096500" y="1452479"/>
            <a:ext cx="3402000" cy="84450"/>
          </a:xfrm>
          <a:prstGeom prst="rect">
            <a:avLst/>
          </a:prstGeom>
          <a:solidFill>
            <a:srgbClr val="EE3425"/>
          </a:solidFill>
          <a:ln>
            <a:solidFill>
              <a:srgbClr val="EE342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1872D8B-2F65-921E-4E08-581A8BD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718" y="2429972"/>
            <a:ext cx="7510400" cy="1869600"/>
          </a:xfrm>
        </p:spPr>
        <p:txBody>
          <a:bodyPr/>
          <a:lstStyle/>
          <a:p>
            <a:r>
              <a:rPr lang="en-US"/>
              <a:t>PULL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0902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346</Words>
  <Application>Microsoft Macintosh PowerPoint</Application>
  <PresentationFormat>Widescreen</PresentationFormat>
  <Paragraphs>46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Libre Baskerville</vt:lpstr>
      <vt:lpstr>Raleway Thin</vt:lpstr>
      <vt:lpstr>Office Theme</vt:lpstr>
      <vt:lpstr>Push vs Pull</vt:lpstr>
      <vt:lpstr>Just in case</vt:lpstr>
      <vt:lpstr>PUSH</vt:lpstr>
      <vt:lpstr>Principales problemas</vt:lpstr>
      <vt:lpstr>Kiichiro Toyoda</vt:lpstr>
      <vt:lpstr>PowerPoint Presentation</vt:lpstr>
      <vt:lpstr>PULL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Push vs Pull</dc:title>
  <dc:creator>Daniel Beristain</dc:creator>
  <cp:lastModifiedBy>Daniel Beristain</cp:lastModifiedBy>
  <cp:revision>2</cp:revision>
  <dcterms:created xsi:type="dcterms:W3CDTF">2023-08-21T22:01:05Z</dcterms:created>
  <dcterms:modified xsi:type="dcterms:W3CDTF">2023-08-21T22:05:36Z</dcterms:modified>
</cp:coreProperties>
</file>